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9" r:id="rId9"/>
    <p:sldId id="278" r:id="rId10"/>
    <p:sldId id="275" r:id="rId11"/>
    <p:sldId id="267" r:id="rId1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17"/>
    <p:restoredTop sz="94674"/>
  </p:normalViewPr>
  <p:slideViewPr>
    <p:cSldViewPr snapToGrid="0" snapToObjects="1">
      <p:cViewPr>
        <p:scale>
          <a:sx n="100" d="100"/>
          <a:sy n="100" d="100"/>
        </p:scale>
        <p:origin x="-1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45;&#1056;&#1045;&#1046;&#1051;&#1048;&#1042;&#1054;&#1045;%20&#1055;&#1056;&#1054;&#1048;&#1047;&#1042;&#1054;&#1044;&#1057;&#1058;&#1042;&#1054;%202023%20&#1075;&#1086;&#1076;\&#1076;.&#1089;%20&#8470;%2034_&#1051;&#1080;&#1085;-&#1087;&#1088;&#1086;&#1077;&#1082;&#1090;%20&#8470;%202\8%20&#1052;&#1086;&#1085;&#1080;&#1090;&#1086;&#1088;&#1080;&#1085;&#1075;\&#1052;&#1086;&#1085;&#1080;&#1090;&#1086;&#1088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/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'Лист значений'!$A$3:$A$20</c:f>
              <c:numCache>
                <c:formatCode>dd/mm/yy;@</c:formatCode>
                <c:ptCount val="18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45082</c:v>
                </c:pt>
                <c:pt idx="5">
                  <c:v>45083</c:v>
                </c:pt>
                <c:pt idx="6">
                  <c:v>45084</c:v>
                </c:pt>
                <c:pt idx="7">
                  <c:v>45085</c:v>
                </c:pt>
                <c:pt idx="8">
                  <c:v>45086</c:v>
                </c:pt>
                <c:pt idx="9">
                  <c:v>45090</c:v>
                </c:pt>
                <c:pt idx="10">
                  <c:v>45091</c:v>
                </c:pt>
                <c:pt idx="11">
                  <c:v>45092</c:v>
                </c:pt>
                <c:pt idx="12">
                  <c:v>45093</c:v>
                </c:pt>
              </c:numCache>
            </c:numRef>
          </c:xVal>
          <c:yVal>
            <c:numRef>
              <c:f>'Лист значений'!$B$3:$B$20</c:f>
              <c:numCache>
                <c:formatCode>General</c:formatCode>
                <c:ptCount val="1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25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12</c:v>
                </c:pt>
                <c:pt idx="9">
                  <c:v>13</c:v>
                </c:pt>
                <c:pt idx="10">
                  <c:v>15</c:v>
                </c:pt>
                <c:pt idx="11">
                  <c:v>12</c:v>
                </c:pt>
                <c:pt idx="12">
                  <c:v>10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'Лист значений'!$A$3:$A$20</c:f>
              <c:numCache>
                <c:formatCode>dd/mm/yy;@</c:formatCode>
                <c:ptCount val="18"/>
                <c:pt idx="0">
                  <c:v>45075</c:v>
                </c:pt>
                <c:pt idx="1">
                  <c:v>45076</c:v>
                </c:pt>
                <c:pt idx="2">
                  <c:v>45077</c:v>
                </c:pt>
                <c:pt idx="3">
                  <c:v>45078</c:v>
                </c:pt>
                <c:pt idx="4">
                  <c:v>45082</c:v>
                </c:pt>
                <c:pt idx="5">
                  <c:v>45083</c:v>
                </c:pt>
                <c:pt idx="6">
                  <c:v>45084</c:v>
                </c:pt>
                <c:pt idx="7">
                  <c:v>45085</c:v>
                </c:pt>
                <c:pt idx="8">
                  <c:v>45086</c:v>
                </c:pt>
                <c:pt idx="9">
                  <c:v>45090</c:v>
                </c:pt>
                <c:pt idx="10">
                  <c:v>45091</c:v>
                </c:pt>
                <c:pt idx="11">
                  <c:v>45092</c:v>
                </c:pt>
                <c:pt idx="12">
                  <c:v>45093</c:v>
                </c:pt>
              </c:numCache>
            </c:numRef>
          </c:xVal>
          <c:yVal>
            <c:numRef>
              <c:f>'Лист значений'!$D$3:$D$20</c:f>
              <c:numCache>
                <c:formatCode>General</c:formatCode>
                <c:ptCount val="1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73890048"/>
        <c:axId val="74416512"/>
      </c:scatterChart>
      <c:valAx>
        <c:axId val="73890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dd/mm/yy;@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416512"/>
        <c:crosses val="autoZero"/>
        <c:crossBetween val="midCat"/>
      </c:valAx>
      <c:valAx>
        <c:axId val="74416512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89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4779294796126257E-2"/>
          <c:y val="0.17499372960762324"/>
          <c:w val="0.93830175696457396"/>
          <c:h val="0.631117653594048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192149433914875"/>
                  <c:y val="-1.4664285096379065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20/30 мин</a:t>
                    </a:r>
                    <a:endParaRPr lang="ru-RU" sz="1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8.7901602021508179E-2"/>
                  <c:y val="-0.22895011596825468"/>
                </c:manualLayout>
              </c:layout>
              <c:tx>
                <c:rich>
                  <a:bodyPr/>
                  <a:lstStyle/>
                  <a:p>
                    <a:endParaRPr lang="ru-RU" sz="1400" baseline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8/10мин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gapWidth val="196"/>
        <c:overlap val="-1"/>
        <c:axId val="123085952"/>
        <c:axId val="123131008"/>
      </c:barChart>
      <c:catAx>
        <c:axId val="12308595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3131008"/>
        <c:crosses val="autoZero"/>
        <c:auto val="1"/>
        <c:lblAlgn val="ctr"/>
        <c:lblOffset val="100"/>
      </c:catAx>
      <c:valAx>
        <c:axId val="123131008"/>
        <c:scaling>
          <c:orientation val="minMax"/>
        </c:scaling>
        <c:delete val="1"/>
        <c:axPos val="l"/>
        <c:numFmt formatCode="0" sourceLinked="1"/>
        <c:tickLblPos val="nextTo"/>
        <c:crossAx val="123085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AEB7-66CB-4B8E-8C30-1B769F0E1317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0231-DF6E-4BCF-88CC-2E06C47AE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0231-DF6E-4BCF-88CC-2E06C47AEB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70" y="1912852"/>
            <a:ext cx="8500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Белоусова Любовь Васильевна,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Е.С. Андреева -  старший воспитатель; И.Е. Гусева - воспитатель; С.Ю.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воспитатель.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427919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34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70" y="1912853"/>
            <a:ext cx="817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«Оптимизация процесса организации дежурств в подготовительной группе»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2419910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44" y="286518"/>
            <a:ext cx="1138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04260" y="655850"/>
            <a:ext cx="5884588" cy="158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5919" y="657439"/>
            <a:ext cx="9791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                                                                                   «Оптимизация процесса визуализации и навигации в ДОУ» 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9619" y="709405"/>
          <a:ext cx="10481428" cy="5439934"/>
        </p:xfrm>
        <a:graphic>
          <a:graphicData uri="http://schemas.openxmlformats.org/drawingml/2006/table">
            <a:tbl>
              <a:tblPr/>
              <a:tblGrid>
                <a:gridCol w="3151279"/>
                <a:gridCol w="1070407"/>
                <a:gridCol w="1275925"/>
                <a:gridCol w="3151279"/>
                <a:gridCol w="916269"/>
                <a:gridCol w="916269"/>
              </a:tblGrid>
              <a:tr h="16685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 Муниципальное бюджетное дошкольное образовательное учреждение  Детский сад № 34 "Красная шапочка"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85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(наименование структурного подразделения Администрации Кемеровской области, исполнительного органа государственной власти Кемеровской области, органа местного самоуправления муниципального образования Кемеровской области)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6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«Оптимизация процесса организации дежурств в подготовительной группе»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0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УТВЕРЖДАЮ:  Цибина Н.П., начальнк управления образования АОГО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134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194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фио, должность заказчика лин-проекта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194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229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подпись, ФИО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Общие данные: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Обоснование: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1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Заказчик: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Цибина Н.П., начальник управления образования АОГО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Нерациональный расход времени во время дежурства, затягивание времени начала следующего вида деятельности детей и воспитателя</a:t>
                      </a:r>
                      <a:b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endParaRPr lang="ru-RU" sz="600" b="0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Процесс: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Организация воспитателем дежурства детей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Трудности детей в планировании и анализе своей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Границы процесса: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от момента получения детьми задания до момента</a:t>
                      </a:r>
                      <a:b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завершения анализа выполнения запланированных дел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3.Отсутствие визуализации действий детей</a:t>
                      </a:r>
                      <a:b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endParaRPr lang="ru-RU" sz="600" b="0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Руководитель проекта: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Е.С. Андреева -  старший воспитатель;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4.Трудности у детей в определении последовательности выполнения заданий</a:t>
                      </a:r>
                      <a:b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</a:br>
                      <a:endParaRPr lang="ru-RU" sz="600" b="0" i="0" u="none" strike="noStrike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Команда проекта: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 И.Е. Гусева - воспитатель; С.Ю. Ример - воспитатель.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Цели и эффекты: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Сроки: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цели, ед. изм.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Целевой </a:t>
                      </a:r>
                      <a:b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2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сокращение времени процесса организации дежурств детьми 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20/30 минуты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8/10 минут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Согласование паспорта лин-проекта  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03.04.2023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05.04.2023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Картирование текущего состояния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06.04.2023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19.04.2023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Анализ проблем и потерь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26.04.2023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9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4. Составление карты целевого состояния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27.04..2023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03.05.2023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1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4598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5. Разработка плана мероприятий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04.05.2023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11.05.2023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1244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Эффекты: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Повышение эффективности деятельности дошкольников в планировании и оценке результатов деятельности в течение дня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Развитие способности детей в определении последовательности выполнения заданий с помощью символов (алгоритмов).</a:t>
                      </a:r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ru-RU" sz="5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6. Защита плана мероприятий перед заказчиком 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12.05.2023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0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7. Внедрение улучшений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15.05.2023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26.05.2023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1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8. Мониторинг результатов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29.05..2023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16.06.2023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1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9. Закрытие лин-проекта 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19.06.2023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4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84598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20.06..2023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20.08.2023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007" y="176174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3531840" y="1463661"/>
            <a:ext cx="740255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Любовь Васильевна, заведующий </a:t>
            </a:r>
            <a:r>
              <a:rPr lang="ru-RU" dirty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460DD9B-1A47-4970-8E35-BA03AC0AF984}"/>
              </a:ext>
            </a:extLst>
          </p:cNvPr>
          <p:cNvSpPr/>
          <p:nvPr/>
        </p:nvSpPr>
        <p:spPr>
          <a:xfrm>
            <a:off x="2753003" y="3237836"/>
            <a:ext cx="6722361" cy="18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Елена Семеновна, старший 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>
            <a:off x="2810088" y="4739323"/>
            <a:ext cx="6312930" cy="293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Ример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Юрьевна - воспитатель 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466" y="29614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804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466" y="518553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8C7F769-CDC1-43A8-B80A-AD97645B01E1}"/>
              </a:ext>
            </a:extLst>
          </p:cNvPr>
          <p:cNvSpPr/>
          <p:nvPr/>
        </p:nvSpPr>
        <p:spPr>
          <a:xfrm rot="10800000" flipV="1">
            <a:off x="2962488" y="5461884"/>
            <a:ext cx="6312930" cy="55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Ирина Евгеньевна - 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0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444" y="97882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03" y="1159005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40280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2529206" y="1300901"/>
          <a:ext cx="1751856" cy="15530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729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Вахтер</a:t>
                      </a:r>
                    </a:p>
                  </a:txBody>
                  <a:tcPr/>
                </a:tc>
              </a:tr>
              <a:tr h="839765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  <a:r>
                        <a:rPr lang="ru-RU" sz="900" dirty="0" smtClean="0"/>
                        <a:t> :</a:t>
                      </a:r>
                    </a:p>
                    <a:p>
                      <a:pPr algn="l"/>
                      <a:r>
                        <a:rPr lang="ru-RU" sz="900" dirty="0" smtClean="0"/>
                        <a:t>Знакомит дежурных по столовой с их обязанностями и последовательностью действий </a:t>
                      </a:r>
                    </a:p>
                    <a:p>
                      <a:pPr algn="l"/>
                      <a:endParaRPr lang="ru-RU" sz="9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/>
                </a:tc>
              </a:tr>
              <a:tr h="335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2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30495"/>
              </p:ext>
            </p:extLst>
          </p:nvPr>
        </p:nvGraphicFramePr>
        <p:xfrm>
          <a:off x="6564046" y="1563632"/>
          <a:ext cx="1755356" cy="13375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5356"/>
              </a:tblGrid>
              <a:tr h="19138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                      Вахтер:</a:t>
                      </a:r>
                      <a:endParaRPr lang="ru-RU" sz="900" dirty="0"/>
                    </a:p>
                  </a:txBody>
                  <a:tcPr/>
                </a:tc>
              </a:tr>
              <a:tr h="88037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  <a:r>
                        <a:rPr lang="ru-RU" sz="900" dirty="0" smtClean="0"/>
                        <a:t>:</a:t>
                      </a:r>
                    </a:p>
                    <a:p>
                      <a:pPr algn="l"/>
                      <a:r>
                        <a:rPr lang="ru-RU" sz="900" dirty="0" smtClean="0"/>
                        <a:t>Знакомит дежурных в уголке природы с их обязанностями и последовательностью действий</a:t>
                      </a:r>
                    </a:p>
                  </a:txBody>
                  <a:tcPr/>
                </a:tc>
              </a:tr>
              <a:tr h="218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281061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34130" y="91628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67727" y="104502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275121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365701" y="4387054"/>
            <a:ext cx="461485" cy="388160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463334" y="4775214"/>
            <a:ext cx="488950" cy="437858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463334" y="5242583"/>
            <a:ext cx="488950" cy="47892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09405" y="5027139"/>
            <a:ext cx="4318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20мин. –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30 мин.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30495"/>
              </p:ext>
            </p:extLst>
          </p:nvPr>
        </p:nvGraphicFramePr>
        <p:xfrm>
          <a:off x="4569986" y="1518338"/>
          <a:ext cx="1751856" cy="13930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7123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                  Посетитель:</a:t>
                      </a:r>
                      <a:endParaRPr lang="ru-RU" sz="900" dirty="0"/>
                    </a:p>
                  </a:txBody>
                  <a:tcPr/>
                </a:tc>
              </a:tr>
              <a:tr h="787690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</a:t>
                      </a:r>
                      <a:r>
                        <a:rPr lang="ru-RU" sz="900" dirty="0" smtClean="0"/>
                        <a:t>:</a:t>
                      </a:r>
                    </a:p>
                    <a:p>
                      <a:pPr algn="l"/>
                      <a:r>
                        <a:rPr lang="ru-RU" sz="900" dirty="0" smtClean="0"/>
                        <a:t>Знакомит дежурных на занятиях с их обязанностями и последовательностью действий</a:t>
                      </a:r>
                    </a:p>
                    <a:p>
                      <a:pPr algn="l"/>
                      <a:endParaRPr lang="ru-RU" sz="900" dirty="0" smtClean="0"/>
                    </a:p>
                  </a:txBody>
                  <a:tcPr/>
                </a:tc>
              </a:tr>
              <a:tr h="376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baseline="0" dirty="0" smtClean="0"/>
                        <a:t>3 минуты</a:t>
                      </a:r>
                    </a:p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488424" y="1449165"/>
          <a:ext cx="1751856" cy="12877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Посетитель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algn="l"/>
                      <a:r>
                        <a:rPr lang="ru-RU" sz="900" dirty="0" smtClean="0"/>
                        <a:t>Воспитатель :</a:t>
                      </a:r>
                    </a:p>
                    <a:p>
                      <a:pPr algn="l"/>
                      <a:r>
                        <a:rPr lang="ru-RU" sz="900" dirty="0" smtClean="0"/>
                        <a:t>Утренний групповой сбор: Воспитатель распределяет детей по видам дежурств</a:t>
                      </a:r>
                    </a:p>
                    <a:p>
                      <a:pPr algn="l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3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5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707616" y="107180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030495"/>
              </p:ext>
            </p:extLst>
          </p:nvPr>
        </p:nvGraphicFramePr>
        <p:xfrm>
          <a:off x="8608327" y="1486409"/>
          <a:ext cx="1626770" cy="14249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2677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Посетитель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Ребенок:</a:t>
                      </a:r>
                    </a:p>
                    <a:p>
                      <a:pPr algn="l"/>
                      <a:r>
                        <a:rPr lang="ru-RU" sz="900" dirty="0" smtClean="0"/>
                        <a:t>Ребенок выполняет действия, часто прибегая к помощи воспитателя</a:t>
                      </a:r>
                    </a:p>
                    <a:p>
                      <a:pPr algn="l"/>
                      <a:endParaRPr lang="ru-RU" sz="900" dirty="0" smtClean="0"/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7620" marR="7620" marT="7620" marB="0"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6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8757018" y="104502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8319402" y="18177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0360183" y="18177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365701" y="3154680"/>
          <a:ext cx="1856329" cy="11595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6329"/>
              </a:tblGrid>
              <a:tr h="301658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     Посетитель :</a:t>
                      </a:r>
                      <a:endParaRPr lang="ru-RU" sz="900" dirty="0"/>
                    </a:p>
                  </a:txBody>
                  <a:tcPr/>
                </a:tc>
              </a:tr>
              <a:tr h="372045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Ребенок:</a:t>
                      </a:r>
                    </a:p>
                    <a:p>
                      <a:pPr algn="l"/>
                      <a:r>
                        <a:rPr lang="ru-RU" sz="900" dirty="0" smtClean="0"/>
                        <a:t>Ребенок уточняет у воспитателя свои действия во время дежурства</a:t>
                      </a:r>
                    </a:p>
                    <a:p>
                      <a:pPr algn="l"/>
                      <a:endParaRPr lang="ru-RU" sz="900" dirty="0" smtClean="0"/>
                    </a:p>
                  </a:txBody>
                  <a:tcPr marL="7620" marR="7620" marT="7620" marB="0" anchor="b"/>
                </a:tc>
              </a:tr>
              <a:tr h="301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2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4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2240280" y="345694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29205" y="3223260"/>
          <a:ext cx="1751857" cy="12724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7"/>
              </a:tblGrid>
              <a:tr h="2666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Вахтер</a:t>
                      </a:r>
                    </a:p>
                  </a:txBody>
                  <a:tcPr/>
                </a:tc>
              </a:tr>
              <a:tr h="47017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Воспитатель, дети</a:t>
                      </a:r>
                      <a:r>
                        <a:rPr lang="ru-RU" sz="900" dirty="0" smtClean="0"/>
                        <a:t>:</a:t>
                      </a:r>
                    </a:p>
                    <a:p>
                      <a:pPr algn="l"/>
                      <a:r>
                        <a:rPr lang="ru-RU" sz="900" dirty="0" smtClean="0"/>
                        <a:t>Итоговый сбор: Дети вместе с воспитателем анализируют выполнение дежурства</a:t>
                      </a:r>
                    </a:p>
                    <a:p>
                      <a:pPr algn="l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- 3</a:t>
                      </a:r>
                      <a:r>
                        <a:rPr lang="ru-RU" sz="900" baseline="0" dirty="0" smtClean="0"/>
                        <a:t> м</a:t>
                      </a:r>
                      <a:r>
                        <a:rPr lang="ru-RU" sz="900" dirty="0" smtClean="0"/>
                        <a:t>  </a:t>
                      </a:r>
                      <a:r>
                        <a:rPr lang="en-US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900" dirty="0" smtClean="0"/>
                        <a:t> </a:t>
                      </a:r>
                      <a:r>
                        <a:rPr lang="ru-RU" sz="900" dirty="0" smtClean="0"/>
                        <a:t>6 м</a:t>
                      </a:r>
                    </a:p>
                  </a:txBody>
                  <a:tcPr/>
                </a:tc>
              </a:tr>
              <a:tr h="169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6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51189" y="274452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222030" y="279431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7</a:t>
            </a:r>
            <a:endParaRPr lang="ru-RU" sz="9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80141" y="3182262"/>
            <a:ext cx="287586" cy="13134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2284" y="4495757"/>
            <a:ext cx="5905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 тратит лишнее время на распределение детей по видам дежурств.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6014" y="52598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долго анализируют свою деятельность во время дежурства и свое отношение в нему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16441" y="4703973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Ребенок несколько раз уточняет у воспитателя последовательность своих действий во время дежурства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84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333422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1829371" y="5103727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82" y="5700633"/>
            <a:ext cx="792549" cy="670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9" y="5869238"/>
            <a:ext cx="798645" cy="670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892" y="5869238"/>
            <a:ext cx="798645" cy="6706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01" y="2552700"/>
            <a:ext cx="792549" cy="6706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369" y="3270261"/>
            <a:ext cx="798645" cy="6706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369" y="3968793"/>
            <a:ext cx="798645" cy="6706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97737" y="2682240"/>
            <a:ext cx="3575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01050" y="3993080"/>
            <a:ext cx="3918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долго анализируют свою деятельность во время дежурства и свое отношение в нему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97737" y="2682240"/>
            <a:ext cx="3800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Воспитатель тратит лишнее время на распределение детей по видам дежурств.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86014" y="3408602"/>
            <a:ext cx="3933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Ребенок несколько раз уточняет у воспитателя последовательность своих действий во время дежурства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84" y="2452071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3602" y="17525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645459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34384" y="17042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91175" y="17525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3</a:t>
            </a:r>
            <a:endParaRPr lang="ru-RU" sz="9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701857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52948" y="2218657"/>
            <a:ext cx="320408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7147559" y="4449554"/>
            <a:ext cx="33468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8 мин.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10 мин.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803602" y="2209800"/>
          <a:ext cx="1751856" cy="14664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234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Посетитель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Воспитатель  - На доске задач распределяет детей по видам дежурств, используя персональные </a:t>
                      </a:r>
                      <a:r>
                        <a:rPr lang="ru-RU" sz="900" dirty="0" smtClean="0"/>
                        <a:t> карточки</a:t>
                      </a:r>
                      <a:endParaRPr lang="ru-RU" sz="900" dirty="0" smtClean="0"/>
                    </a:p>
                    <a:p>
                      <a:pPr algn="l"/>
                      <a:endParaRPr lang="ru-RU" sz="900" b="0" dirty="0" smtClean="0"/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1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2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2934384" y="2218657"/>
          <a:ext cx="1751856" cy="14575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954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Вахтер</a:t>
                      </a:r>
                    </a:p>
                  </a:txBody>
                  <a:tcPr/>
                </a:tc>
              </a:tr>
              <a:tr h="782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Ребенок  - Знакомится с видом своего дежурства с помощью визуализации на доске задач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795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2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2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4990782" y="2218657"/>
          <a:ext cx="1751856" cy="14575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5462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Родитель,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посетитель</a:t>
                      </a:r>
                    </a:p>
                  </a:txBody>
                  <a:tcPr/>
                </a:tc>
              </a:tr>
              <a:tr h="8522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Ребенок</a:t>
                      </a:r>
                      <a:r>
                        <a:rPr lang="ru-RU" sz="900" baseline="0" dirty="0" smtClean="0"/>
                        <a:t> -</a:t>
                      </a:r>
                      <a:r>
                        <a:rPr lang="ru-RU" sz="900" dirty="0" smtClean="0"/>
                        <a:t> выполняет действия, соответствующие своему дежурству, согласно последовательности действий, указанных на алгоритме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06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4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6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6742638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1082627"/>
              </p:ext>
            </p:extLst>
          </p:nvPr>
        </p:nvGraphicFramePr>
        <p:xfrm>
          <a:off x="7002780" y="2304607"/>
          <a:ext cx="1780639" cy="1371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0639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Родитель,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посетитель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  <a:r>
                        <a:rPr lang="ru-RU" sz="900" dirty="0" smtClean="0"/>
                        <a:t>-</a:t>
                      </a:r>
                      <a:r>
                        <a:rPr lang="ru-RU" sz="900" baseline="0" dirty="0" smtClean="0"/>
                        <a:t> Проводит визуальный анализ  своей деятельности и рефлексию (свое отношение к выполненной деятельности) на доске задач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1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1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47559" y="179141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953" y="0"/>
            <a:ext cx="10447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934082"/>
              </p:ext>
            </p:extLst>
          </p:nvPr>
        </p:nvGraphicFramePr>
        <p:xfrm>
          <a:off x="746761" y="505090"/>
          <a:ext cx="10128288" cy="5216385"/>
        </p:xfrm>
        <a:graphic>
          <a:graphicData uri="http://schemas.openxmlformats.org/drawingml/2006/table">
            <a:tbl>
              <a:tblPr/>
              <a:tblGrid>
                <a:gridCol w="2092969"/>
                <a:gridCol w="1786860"/>
                <a:gridCol w="1731367"/>
                <a:gridCol w="1709170"/>
                <a:gridCol w="1731367"/>
                <a:gridCol w="1076555"/>
              </a:tblGrid>
              <a:tr h="896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ФИО, должность ответственного исполнителя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0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 тратит лишнее время на распределение детей по видам дежурств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 может не помнить, кто из детей в каком уголке дежурил, а кто еще не дежурил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персональных карточек  детей для размещения на доске задач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быстро будет ориентироваться и знать кто из детей дежурил, а кто еще нет.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1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Ребенок несколько раз уточняет у воспитателя последовательность своих действий во время дежурства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может прослушать или забыть последовательность действий во время дежурства.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флаеров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каждый вид дежурства с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симвалами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обозначающими последовательность действий детей во время дежурства. Проведения серий упражнений по обучению детей в работе с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флаерами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будет быстро и последовательно выполнять действия во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времия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дежурства.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943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Ребенок долго анализирует свою деятельность во время дежурства и свое отношение в нему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вспоминает, какое действие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он выполнял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 долго его описывает.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смайликов, отражающих настроение ребенка после дежурства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ДОУ</a:t>
                      </a:r>
                    </a:p>
                    <a:p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Ребенок проводит анализ с помощью смайлика.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99060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68279A2-7DD5-467C-9CB6-CC723677891E}"/>
              </a:ext>
            </a:extLst>
          </p:cNvPr>
          <p:cNvGraphicFramePr>
            <a:graphicFrameLocks noGrp="1"/>
          </p:cNvGraphicFramePr>
          <p:nvPr/>
        </p:nvGraphicFramePr>
        <p:xfrm>
          <a:off x="1453299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47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838200" y="290471"/>
            <a:ext cx="10515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</a:t>
            </a:r>
            <a:r>
              <a:rPr lang="ru-RU" sz="16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»)</a:t>
            </a:r>
            <a:endParaRPr lang="ru-RU" sz="16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464820" y="815340"/>
          <a:ext cx="11475720" cy="5661660"/>
        </p:xfrm>
        <a:graphic>
          <a:graphicData uri="http://schemas.openxmlformats.org/drawingml/2006/table">
            <a:tbl>
              <a:tblPr/>
              <a:tblGrid>
                <a:gridCol w="5521790"/>
                <a:gridCol w="5953930"/>
              </a:tblGrid>
              <a:tr h="5661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69" marR="59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" name="Рисунок 53" descr="C:\Users\Пользователь\Desktop\Новая папка\фото по бережливым\itT0F_mkk5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57738"/>
            <a:ext cx="1977390" cy="148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C:\Users\Пользователь\Desktop\Новая папка\фото по бережливым\MhsF__saZK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6805" y="957738"/>
            <a:ext cx="1626870" cy="160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 descr="C:\Users\Пользователь\Desktop\Новая папка\фото по бережливым\QSldUgxz7Q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190" y="2440781"/>
            <a:ext cx="1504950" cy="116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C:\Users\Пользователь\Desktop\Новая папка\фото по бережливым\XIz3MAZVpzQ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5775" y="2516610"/>
            <a:ext cx="1680210" cy="182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C:\Users\Пользователь\Desktop\Новая папка\фото по бережливым\8uIQnCcC6D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10775" y="2697480"/>
            <a:ext cx="1929765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C:\Users\Пользователь\Desktop\Новая папка\фото по бережливым\BEDKK3-os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5525" y="3604737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C:\Users\Пользователь\Desktop\Новая папка\фото по бережливым\TlBeOfOdrj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1460" y="4652382"/>
            <a:ext cx="2097405" cy="161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C:\Users\Пользователь\Desktop\Новая папка\фото по бережливым\CvBI9hRn4RY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17430" y="4080086"/>
            <a:ext cx="2023110" cy="143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C:\Users\Пользователь\Desktop\Новая папка\фото по бережливым\5IrH4lJzgqo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445" y="815340"/>
            <a:ext cx="1971496" cy="14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C:\Users\Пользователь\Desktop\Новая папка (3)\IMG-20230613-WA0065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32735" y="931956"/>
            <a:ext cx="2175510" cy="16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 descr="C:\Users\Пользователь\Desktop\Новая папка (3)\IMG-20230613-WA0071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6444" y="2297535"/>
            <a:ext cx="2198370" cy="164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C:\Users\Пользователь\Desktop\Новая папка (3)\IMG-20230613-WA0068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9936" y="2563589"/>
            <a:ext cx="2082799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C:\Users\Пользователь\Desktop\Новая папка (3)\IMG-20230613-WA0072.jpg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7404" y="4303396"/>
            <a:ext cx="2137410" cy="16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C:\Users\Пользователь\Desktop\Новая папка (3)\IMG-20230613-WA0070.jpg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8645" y="4341389"/>
            <a:ext cx="2244090" cy="168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8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987</Words>
  <Application>Microsoft Office PowerPoint</Application>
  <PresentationFormat>Произвольный</PresentationFormat>
  <Paragraphs>254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Визуализация (фотографии «Было» – «Стало»)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277</cp:revision>
  <cp:lastPrinted>2021-01-21T03:56:26Z</cp:lastPrinted>
  <dcterms:created xsi:type="dcterms:W3CDTF">2019-04-02T07:58:05Z</dcterms:created>
  <dcterms:modified xsi:type="dcterms:W3CDTF">2023-06-14T08:50:07Z</dcterms:modified>
</cp:coreProperties>
</file>